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ebas Neue Bold" charset="1" panose="020B0606020202050201"/>
      <p:regular r:id="rId22"/>
    </p:embeddedFont>
    <p:embeddedFont>
      <p:font typeface="Montserrat Bold" charset="1" panose="00000800000000000000"/>
      <p:regular r:id="rId23"/>
    </p:embeddedFont>
    <p:embeddedFont>
      <p:font typeface="Open San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6637" y="2920284"/>
            <a:ext cx="11105782" cy="452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9"/>
              </a:lnSpc>
            </a:pPr>
            <a:r>
              <a:rPr lang="en-US" sz="18565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RESTRO - SALES REPORT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9709" y="1646188"/>
            <a:ext cx="10479638" cy="51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spc="309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Every Slice is a Taste of Perfection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3167" y="5599853"/>
            <a:ext cx="11301259" cy="3658447"/>
          </a:xfrm>
          <a:custGeom>
            <a:avLst/>
            <a:gdLst/>
            <a:ahLst/>
            <a:cxnLst/>
            <a:rect r="r" b="b" t="t" l="l"/>
            <a:pathLst>
              <a:path h="3658447" w="11301259">
                <a:moveTo>
                  <a:pt x="0" y="0"/>
                </a:moveTo>
                <a:lnTo>
                  <a:pt x="11301259" y="0"/>
                </a:lnTo>
                <a:lnTo>
                  <a:pt x="11301259" y="3658447"/>
                </a:lnTo>
                <a:lnTo>
                  <a:pt x="0" y="3658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6345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9522" y="755244"/>
            <a:ext cx="15939778" cy="231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RELEVANT TABLES TO FIND THE CATEGORY-WISE DISTRIBUTION OF PIZZAS.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58008" y="3501258"/>
            <a:ext cx="10431578" cy="1557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category, count(name) from pizza_types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group by category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13686" y="7484246"/>
            <a:ext cx="11301259" cy="1432416"/>
          </a:xfrm>
          <a:custGeom>
            <a:avLst/>
            <a:gdLst/>
            <a:ahLst/>
            <a:cxnLst/>
            <a:rect r="r" b="b" t="t" l="l"/>
            <a:pathLst>
              <a:path h="1432416" w="11301259">
                <a:moveTo>
                  <a:pt x="0" y="0"/>
                </a:moveTo>
                <a:lnTo>
                  <a:pt x="11301259" y="0"/>
                </a:lnTo>
                <a:lnTo>
                  <a:pt x="11301259" y="1432415"/>
                </a:lnTo>
                <a:lnTo>
                  <a:pt x="0" y="14324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6848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9459" y="583290"/>
            <a:ext cx="15679708" cy="343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 THE ORDERS BY DATE AND CALCULATE THE AVERAGE NUMBER OF PIZZAS ORDERED PER DAY.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13524" y="4114590"/>
            <a:ext cx="10431578" cy="315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avg(quantity) as avg_qty_per_day from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(Select orders.date, sum(order_details.quantity) as quantity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from orders join order_details on orders.order_id = order_details.order_id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group by orders.date) as order_qty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3167" y="6817074"/>
            <a:ext cx="11301259" cy="2441226"/>
          </a:xfrm>
          <a:custGeom>
            <a:avLst/>
            <a:gdLst/>
            <a:ahLst/>
            <a:cxnLst/>
            <a:rect r="r" b="b" t="t" l="l"/>
            <a:pathLst>
              <a:path h="2441226" w="11301259">
                <a:moveTo>
                  <a:pt x="0" y="0"/>
                </a:moveTo>
                <a:lnTo>
                  <a:pt x="11301259" y="0"/>
                </a:lnTo>
                <a:lnTo>
                  <a:pt x="11301259" y="2441226"/>
                </a:lnTo>
                <a:lnTo>
                  <a:pt x="0" y="2441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3437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3050" y="583290"/>
            <a:ext cx="14061493" cy="231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48527" y="2957092"/>
            <a:ext cx="10431578" cy="369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pizza_types.name, sum(order_details.quantity * pizzas.price) as Revenue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from pizza_types join pizzas on pizza_types.pizza_type_id = pizzas.pizza_type_id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join order_details on pizzas.pizza_id = order_details.pizza_id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group by pizza_types.name order by Revenue desc LIMIT 3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43084" y="6704035"/>
            <a:ext cx="11301259" cy="3104531"/>
          </a:xfrm>
          <a:custGeom>
            <a:avLst/>
            <a:gdLst/>
            <a:ahLst/>
            <a:cxnLst/>
            <a:rect r="r" b="b" t="t" l="l"/>
            <a:pathLst>
              <a:path h="3104531" w="11301259">
                <a:moveTo>
                  <a:pt x="0" y="0"/>
                </a:moveTo>
                <a:lnTo>
                  <a:pt x="11301259" y="0"/>
                </a:lnTo>
                <a:lnTo>
                  <a:pt x="11301259" y="3104531"/>
                </a:lnTo>
                <a:lnTo>
                  <a:pt x="0" y="310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8837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0562" y="583290"/>
            <a:ext cx="16698738" cy="231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PERCENTAGE CONTRIBUTION OF EACH PIZZA TYPE TO TOTAL REVENUE.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3050" y="2788011"/>
            <a:ext cx="14900097" cy="422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pizza_types.category, 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round((sum(order_details.quantity * pizzas.price) / (SELECT round(sum(order_details.quantity * pizzas.price),2) as total_revenue from order_details join pizzas on order_details.pizza_id = pizzas.pizza_id )) * 100,2) as Revenue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from pizza_types join pizzas on pizza_types.pizza_type_id = pizzas.pizza_type_id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join order_details on pizzas.pizza_id = order_details.pizza_id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group by pizza_types.category order by Revenue desc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84955" y="5958213"/>
            <a:ext cx="8577682" cy="3851716"/>
          </a:xfrm>
          <a:custGeom>
            <a:avLst/>
            <a:gdLst/>
            <a:ahLst/>
            <a:cxnLst/>
            <a:rect r="r" b="b" t="t" l="l"/>
            <a:pathLst>
              <a:path h="3851716" w="8577682">
                <a:moveTo>
                  <a:pt x="0" y="0"/>
                </a:moveTo>
                <a:lnTo>
                  <a:pt x="8577682" y="0"/>
                </a:lnTo>
                <a:lnTo>
                  <a:pt x="8577682" y="3851716"/>
                </a:lnTo>
                <a:lnTo>
                  <a:pt x="0" y="3851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1991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3050" y="583290"/>
            <a:ext cx="14061493" cy="231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ANALYZE THE CUMULATIVE REVENUE GENERATED OVER TIME.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50961" y="2974092"/>
            <a:ext cx="14110773" cy="315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date, sum(Revenue) over(order by date) as cummulative_revenue from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(select orders.date, sum(order_details.quantity * pizzas.price) as Revenue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from order_details join pizzas on order_details.pizza_id = pizzas.pizza_id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join orders on order_details.order_id = orders.order_id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group by orders.date) as sales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22665" y="6440899"/>
            <a:ext cx="9271567" cy="3846101"/>
          </a:xfrm>
          <a:custGeom>
            <a:avLst/>
            <a:gdLst/>
            <a:ahLst/>
            <a:cxnLst/>
            <a:rect r="r" b="b" t="t" l="l"/>
            <a:pathLst>
              <a:path h="3846101" w="9271567">
                <a:moveTo>
                  <a:pt x="0" y="0"/>
                </a:moveTo>
                <a:lnTo>
                  <a:pt x="9271567" y="0"/>
                </a:lnTo>
                <a:lnTo>
                  <a:pt x="9271567" y="3846101"/>
                </a:lnTo>
                <a:lnTo>
                  <a:pt x="0" y="3846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339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28341" y="507594"/>
            <a:ext cx="16135792" cy="343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 FOR EACH PIZZA CATEGORY.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5943" y="3788912"/>
            <a:ext cx="17477779" cy="315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Name, Revenue, rnk from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(select category, name, revenue, rank() over(partition by category order by revenue desc) as rnk from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(select pizza_types.category, pizza_types.name, sum(order_details.quantity * pizzas.price) as Revenue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from order_details join pizzas on order_details.pizza_id = pizzas.pizza_id join pizza_types on pizza_types.pizza_type_id = pizzas.pizza_type_id group by pizza_types.category, pizza_types.name) as a ) as b where rnk &lt;= 3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9031" y="2905491"/>
            <a:ext cx="13449938" cy="519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81515" y="1646188"/>
            <a:ext cx="6724969" cy="51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b="true" sz="3004" spc="309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 Resto Presentation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42744" y="2874531"/>
            <a:ext cx="4519126" cy="6575594"/>
            <a:chOff x="0" y="0"/>
            <a:chExt cx="700131" cy="10187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t="0" r="-8202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624843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452632" y="1191091"/>
            <a:ext cx="4519126" cy="6575594"/>
            <a:chOff x="0" y="0"/>
            <a:chExt cx="700131" cy="10187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6"/>
              <a:stretch>
                <a:fillRect l="-58586" t="0" r="-58586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061307" y="2568576"/>
            <a:ext cx="6720243" cy="403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2"/>
              </a:lnSpc>
            </a:pPr>
            <a:r>
              <a:rPr lang="en-US" sz="11132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 SLICE OF SUCCESS</a:t>
            </a:r>
          </a:p>
          <a:p>
            <a:pPr algn="l" marL="0" indent="0" lvl="0">
              <a:lnSpc>
                <a:spcPts val="10242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061307" y="5261119"/>
            <a:ext cx="4778670" cy="38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spc="147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Passion for Pizza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48008" y="5888425"/>
            <a:ext cx="7599701" cy="209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Let's dive into Pizza Restro’s sales performance. This report analyzes key metrics, celebrates wins, and explores strategies for future growth. 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3167" y="5715687"/>
            <a:ext cx="11301259" cy="3543839"/>
          </a:xfrm>
          <a:custGeom>
            <a:avLst/>
            <a:gdLst/>
            <a:ahLst/>
            <a:cxnLst/>
            <a:rect r="r" b="b" t="t" l="l"/>
            <a:pathLst>
              <a:path h="3543839" w="11301259">
                <a:moveTo>
                  <a:pt x="0" y="0"/>
                </a:moveTo>
                <a:lnTo>
                  <a:pt x="11301259" y="0"/>
                </a:lnTo>
                <a:lnTo>
                  <a:pt x="11301259" y="3543839"/>
                </a:lnTo>
                <a:lnTo>
                  <a:pt x="0" y="3543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46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3050" y="583290"/>
            <a:ext cx="14061493" cy="231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RETRIEVE THE TOTAL NUMBER OF ORDERS PLACED.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63762" y="3739285"/>
            <a:ext cx="10431578" cy="1023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DISTINCT count(order_id) as total_sales from orders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43191" y="5938555"/>
            <a:ext cx="11301259" cy="3319745"/>
          </a:xfrm>
          <a:custGeom>
            <a:avLst/>
            <a:gdLst/>
            <a:ahLst/>
            <a:cxnLst/>
            <a:rect r="r" b="b" t="t" l="l"/>
            <a:pathLst>
              <a:path h="3319745" w="11301259">
                <a:moveTo>
                  <a:pt x="0" y="0"/>
                </a:moveTo>
                <a:lnTo>
                  <a:pt x="11301259" y="0"/>
                </a:lnTo>
                <a:lnTo>
                  <a:pt x="11301259" y="3319745"/>
                </a:lnTo>
                <a:lnTo>
                  <a:pt x="0" y="3319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22530" y="755244"/>
            <a:ext cx="14957290" cy="231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TOTAL REVENUE GENERATED FROM PIZZA SALES.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87154" y="3137209"/>
            <a:ext cx="10431578" cy="262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round(sum(order_details.quantity * pizzas.price),2) as total_revenue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from order_details join pizzas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on order_details.pizza_id = pizzas.pizza_id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3167" y="5143500"/>
            <a:ext cx="11301259" cy="4237972"/>
          </a:xfrm>
          <a:custGeom>
            <a:avLst/>
            <a:gdLst/>
            <a:ahLst/>
            <a:cxnLst/>
            <a:rect r="r" b="b" t="t" l="l"/>
            <a:pathLst>
              <a:path h="4237972" w="11301259">
                <a:moveTo>
                  <a:pt x="0" y="0"/>
                </a:moveTo>
                <a:lnTo>
                  <a:pt x="11301259" y="0"/>
                </a:lnTo>
                <a:lnTo>
                  <a:pt x="11301259" y="4237972"/>
                </a:lnTo>
                <a:lnTo>
                  <a:pt x="0" y="4237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3050" y="1026283"/>
            <a:ext cx="14061493" cy="1204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HIGHEST-PRICED PIZZA.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3167" y="2519398"/>
            <a:ext cx="10431578" cy="262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pizza_types.name as Name, pizzas.price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from pizza_types join pizzas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on pizza_types.pizza_type_id = pizzas.pizza_type_id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order by pizzas.price desc Limit 1;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62549" y="5958213"/>
            <a:ext cx="9762902" cy="3496275"/>
          </a:xfrm>
          <a:custGeom>
            <a:avLst/>
            <a:gdLst/>
            <a:ahLst/>
            <a:cxnLst/>
            <a:rect r="r" b="b" t="t" l="l"/>
            <a:pathLst>
              <a:path h="3496275" w="9762902">
                <a:moveTo>
                  <a:pt x="0" y="0"/>
                </a:moveTo>
                <a:lnTo>
                  <a:pt x="9762902" y="0"/>
                </a:lnTo>
                <a:lnTo>
                  <a:pt x="9762902" y="3496275"/>
                </a:lnTo>
                <a:lnTo>
                  <a:pt x="0" y="3496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184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3050" y="583290"/>
            <a:ext cx="14061493" cy="231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MOST COMMON PIZZA SIZE ORDERED.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58008" y="3020446"/>
            <a:ext cx="10431578" cy="262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pizzas.size, count(order_details.order_details_id) as order_count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from pizzas join order_details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on pizzas.pizza_id = order_details.pizza_id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group by pizzas.size order by order_count desc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07578" y="6299481"/>
            <a:ext cx="11272844" cy="3563661"/>
          </a:xfrm>
          <a:custGeom>
            <a:avLst/>
            <a:gdLst/>
            <a:ahLst/>
            <a:cxnLst/>
            <a:rect r="r" b="b" t="t" l="l"/>
            <a:pathLst>
              <a:path h="3563661" w="11272844">
                <a:moveTo>
                  <a:pt x="0" y="0"/>
                </a:moveTo>
                <a:lnTo>
                  <a:pt x="11272844" y="0"/>
                </a:lnTo>
                <a:lnTo>
                  <a:pt x="11272844" y="3563661"/>
                </a:lnTo>
                <a:lnTo>
                  <a:pt x="0" y="3563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2436" r="-25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3050" y="583290"/>
            <a:ext cx="14061493" cy="231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LIST THE TOP 5 MOST ORDERED PIZZA TYPES ALONG WITH THEIR QUANTITIES.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05969" y="2922275"/>
            <a:ext cx="10431578" cy="369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pizza_types.name, count(order_details.order_details_id) as order_count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from pizza_types join pizzas on pizzas.pizza_type_id = pizza_types.pizza_type_id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join order_details on pizzas.pizza_id = order_details.pizza_id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group by pizza_types.name order by order_count desc limit 5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52962" y="6704035"/>
            <a:ext cx="11301259" cy="3067928"/>
          </a:xfrm>
          <a:custGeom>
            <a:avLst/>
            <a:gdLst/>
            <a:ahLst/>
            <a:cxnLst/>
            <a:rect r="r" b="b" t="t" l="l"/>
            <a:pathLst>
              <a:path h="3067928" w="11301259">
                <a:moveTo>
                  <a:pt x="0" y="0"/>
                </a:moveTo>
                <a:lnTo>
                  <a:pt x="11301259" y="0"/>
                </a:lnTo>
                <a:lnTo>
                  <a:pt x="11301259" y="3067928"/>
                </a:lnTo>
                <a:lnTo>
                  <a:pt x="0" y="3067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2472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28341" y="583290"/>
            <a:ext cx="16750501" cy="343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52962" y="3694982"/>
            <a:ext cx="10431578" cy="315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pizza_types.category, sum(order_details.quantity) as Quantity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from pizza_types join pizzas on pizzas.pizza_type_id = pizza_types.pizza_type_id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join order_details on pizzas.pizza_id = order_details.pizza_id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group by pizza_types.category order by Quantity desc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10288" y="5143500"/>
            <a:ext cx="8430993" cy="4645101"/>
          </a:xfrm>
          <a:custGeom>
            <a:avLst/>
            <a:gdLst/>
            <a:ahLst/>
            <a:cxnLst/>
            <a:rect r="r" b="b" t="t" l="l"/>
            <a:pathLst>
              <a:path h="4645101" w="8430993">
                <a:moveTo>
                  <a:pt x="0" y="0"/>
                </a:moveTo>
                <a:lnTo>
                  <a:pt x="8430993" y="0"/>
                </a:lnTo>
                <a:lnTo>
                  <a:pt x="8430993" y="4645101"/>
                </a:lnTo>
                <a:lnTo>
                  <a:pt x="0" y="4645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598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43050" y="583290"/>
            <a:ext cx="14061493" cy="231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0"/>
              </a:lnSpc>
              <a:spcBef>
                <a:spcPct val="0"/>
              </a:spcBef>
            </a:pPr>
            <a:r>
              <a:rPr lang="en-US" b="true" sz="9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DISTRIBUTION OF ORDERS BY HOUR OF THE DAY.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3167" y="3052798"/>
            <a:ext cx="10431578" cy="209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select DATEPART(HOUR,time) as Hour, count(order_id) as Order_count from orders</a:t>
            </a:r>
          </a:p>
          <a:p>
            <a:pPr algn="l">
              <a:lnSpc>
                <a:spcPts val="4208"/>
              </a:lnSpc>
            </a:pPr>
            <a:r>
              <a:rPr lang="en-US" sz="2475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group by DATEPART(HOUR,time) order by Hour desc</a:t>
            </a:r>
          </a:p>
          <a:p>
            <a:pPr algn="l" marL="0" indent="0" lvl="0">
              <a:lnSpc>
                <a:spcPts val="42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DAGXNyiHTuk</dc:identifier>
  <dcterms:modified xsi:type="dcterms:W3CDTF">2011-08-01T06:04:30Z</dcterms:modified>
  <cp:revision>1</cp:revision>
  <dc:title>Brown Orange Modern Bold Pizza Resto Presentation</dc:title>
</cp:coreProperties>
</file>